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38.xml" ContentType="application/vnd.openxmlformats-officedocument.presentationml.notes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23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notesSlides/notesSlide3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3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44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42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2"/>
  </p:notesMasterIdLst>
  <p:sldIdLst>
    <p:sldId id="336" r:id="rId2"/>
    <p:sldId id="256" r:id="rId3"/>
    <p:sldId id="257" r:id="rId4"/>
    <p:sldId id="258" r:id="rId5"/>
    <p:sldId id="264" r:id="rId6"/>
    <p:sldId id="263" r:id="rId7"/>
    <p:sldId id="259" r:id="rId8"/>
    <p:sldId id="260" r:id="rId9"/>
    <p:sldId id="261" r:id="rId10"/>
    <p:sldId id="262" r:id="rId11"/>
    <p:sldId id="265" r:id="rId12"/>
    <p:sldId id="268" r:id="rId13"/>
    <p:sldId id="269" r:id="rId14"/>
    <p:sldId id="318" r:id="rId15"/>
    <p:sldId id="266" r:id="rId16"/>
    <p:sldId id="270" r:id="rId17"/>
    <p:sldId id="319" r:id="rId18"/>
    <p:sldId id="271" r:id="rId19"/>
    <p:sldId id="342" r:id="rId20"/>
    <p:sldId id="321" r:id="rId21"/>
    <p:sldId id="272" r:id="rId22"/>
    <p:sldId id="273" r:id="rId23"/>
    <p:sldId id="274" r:id="rId24"/>
    <p:sldId id="275" r:id="rId25"/>
    <p:sldId id="276" r:id="rId26"/>
    <p:sldId id="277" r:id="rId27"/>
    <p:sldId id="281" r:id="rId28"/>
    <p:sldId id="278" r:id="rId29"/>
    <p:sldId id="279" r:id="rId30"/>
    <p:sldId id="322" r:id="rId31"/>
    <p:sldId id="282" r:id="rId32"/>
    <p:sldId id="323" r:id="rId33"/>
    <p:sldId id="315" r:id="rId34"/>
    <p:sldId id="324" r:id="rId35"/>
    <p:sldId id="284" r:id="rId36"/>
    <p:sldId id="285" r:id="rId37"/>
    <p:sldId id="286" r:id="rId38"/>
    <p:sldId id="287" r:id="rId39"/>
    <p:sldId id="325" r:id="rId40"/>
    <p:sldId id="326" r:id="rId41"/>
    <p:sldId id="295" r:id="rId42"/>
    <p:sldId id="296" r:id="rId43"/>
    <p:sldId id="289" r:id="rId44"/>
    <p:sldId id="291" r:id="rId45"/>
    <p:sldId id="327" r:id="rId46"/>
    <p:sldId id="292" r:id="rId47"/>
    <p:sldId id="310" r:id="rId48"/>
    <p:sldId id="328" r:id="rId49"/>
    <p:sldId id="297" r:id="rId50"/>
    <p:sldId id="329" r:id="rId51"/>
    <p:sldId id="298" r:id="rId52"/>
    <p:sldId id="299" r:id="rId53"/>
    <p:sldId id="300" r:id="rId54"/>
    <p:sldId id="313" r:id="rId55"/>
    <p:sldId id="335" r:id="rId56"/>
    <p:sldId id="312" r:id="rId57"/>
    <p:sldId id="309" r:id="rId58"/>
    <p:sldId id="314" r:id="rId59"/>
    <p:sldId id="330" r:id="rId60"/>
    <p:sldId id="303" r:id="rId61"/>
    <p:sldId id="331" r:id="rId62"/>
    <p:sldId id="306" r:id="rId63"/>
    <p:sldId id="332" r:id="rId64"/>
    <p:sldId id="334" r:id="rId65"/>
    <p:sldId id="337" r:id="rId66"/>
    <p:sldId id="338" r:id="rId67"/>
    <p:sldId id="340" r:id="rId68"/>
    <p:sldId id="341" r:id="rId69"/>
    <p:sldId id="304" r:id="rId70"/>
    <p:sldId id="307" r:id="rId7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4692" autoAdjust="0"/>
    <p:restoredTop sz="82082" autoAdjust="0"/>
  </p:normalViewPr>
  <p:slideViewPr>
    <p:cSldViewPr>
      <p:cViewPr>
        <p:scale>
          <a:sx n="60" d="100"/>
          <a:sy n="60" d="100"/>
        </p:scale>
        <p:origin x="-3108" y="-115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7CAD84-6009-4626-9E45-285519117F0B}" type="datetimeFigureOut">
              <a:rPr lang="en-US" smtClean="0"/>
              <a:pPr/>
              <a:t>3/10/2009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277D8B-10E9-45AD-808A-C620C8E35DF9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13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FBAFEC0-0610-4929-B646-3736EC86DF7F}" type="slidenum">
              <a:rPr lang="en-US"/>
              <a:pPr/>
              <a:t>1</a:t>
            </a:fld>
            <a:endParaRPr lang="en-US" dirty="0"/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Verdana" pitchFamily="80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277D8B-10E9-45AD-808A-C620C8E35DF9}" type="slidenum">
              <a:rPr lang="en-US" smtClean="0"/>
              <a:pPr/>
              <a:t>10</a:t>
            </a:fld>
            <a:endParaRPr lang="en-US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277D8B-10E9-45AD-808A-C620C8E35DF9}" type="slidenum">
              <a:rPr lang="en-US" smtClean="0"/>
              <a:pPr/>
              <a:t>11</a:t>
            </a:fld>
            <a:endParaRPr lang="en-US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277D8B-10E9-45AD-808A-C620C8E35DF9}" type="slidenum">
              <a:rPr lang="en-US" smtClean="0"/>
              <a:pPr/>
              <a:t>12</a:t>
            </a:fld>
            <a:endParaRPr lang="en-US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277D8B-10E9-45AD-808A-C620C8E35DF9}" type="slidenum">
              <a:rPr lang="en-US" smtClean="0"/>
              <a:pPr/>
              <a:t>13</a:t>
            </a:fld>
            <a:endParaRPr lang="en-US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277D8B-10E9-45AD-808A-C620C8E35DF9}" type="slidenum">
              <a:rPr lang="en-US" smtClean="0"/>
              <a:pPr/>
              <a:t>15</a:t>
            </a:fld>
            <a:endParaRPr lang="en-US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277D8B-10E9-45AD-808A-C620C8E35DF9}" type="slidenum">
              <a:rPr lang="en-US" smtClean="0"/>
              <a:pPr/>
              <a:t>16</a:t>
            </a:fld>
            <a:endParaRPr lang="en-US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277D8B-10E9-45AD-808A-C620C8E35DF9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277D8B-10E9-45AD-808A-C620C8E35DF9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277D8B-10E9-45AD-808A-C620C8E35DF9}" type="slidenum">
              <a:rPr lang="en-US" smtClean="0"/>
              <a:pPr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277D8B-10E9-45AD-808A-C620C8E35DF9}" type="slidenum">
              <a:rPr lang="en-US" smtClean="0"/>
              <a:pPr/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277D8B-10E9-45AD-808A-C620C8E35DF9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277D8B-10E9-45AD-808A-C620C8E35DF9}" type="slidenum">
              <a:rPr lang="en-US" smtClean="0"/>
              <a:pPr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277D8B-10E9-45AD-808A-C620C8E35DF9}" type="slidenum">
              <a:rPr lang="en-US" smtClean="0"/>
              <a:pPr/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277D8B-10E9-45AD-808A-C620C8E35DF9}" type="slidenum">
              <a:rPr lang="en-US" smtClean="0"/>
              <a:pPr/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277D8B-10E9-45AD-808A-C620C8E35DF9}" type="slidenum">
              <a:rPr lang="en-US" smtClean="0"/>
              <a:pPr/>
              <a:t>27</a:t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277D8B-10E9-45AD-808A-C620C8E35DF9}" type="slidenum">
              <a:rPr lang="en-US" smtClean="0"/>
              <a:pPr/>
              <a:t>28</a:t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277D8B-10E9-45AD-808A-C620C8E35DF9}" type="slidenum">
              <a:rPr lang="en-US" smtClean="0"/>
              <a:pPr/>
              <a:t>29</a:t>
            </a:fld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277D8B-10E9-45AD-808A-C620C8E35DF9}" type="slidenum">
              <a:rPr lang="en-US" smtClean="0"/>
              <a:pPr/>
              <a:t>30</a:t>
            </a:fld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277D8B-10E9-45AD-808A-C620C8E35DF9}" type="slidenum">
              <a:rPr lang="en-US" smtClean="0"/>
              <a:pPr/>
              <a:t>31</a:t>
            </a:fld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277D8B-10E9-45AD-808A-C620C8E35DF9}" type="slidenum">
              <a:rPr lang="en-US" smtClean="0"/>
              <a:pPr/>
              <a:t>33</a:t>
            </a:fld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277D8B-10E9-45AD-808A-C620C8E35DF9}" type="slidenum">
              <a:rPr lang="en-US" smtClean="0"/>
              <a:pPr/>
              <a:t>35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277D8B-10E9-45AD-808A-C620C8E35DF9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277D8B-10E9-45AD-808A-C620C8E35DF9}" type="slidenum">
              <a:rPr lang="en-US" smtClean="0"/>
              <a:pPr/>
              <a:t>36</a:t>
            </a:fld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277D8B-10E9-45AD-808A-C620C8E35DF9}" type="slidenum">
              <a:rPr lang="en-US" smtClean="0"/>
              <a:pPr/>
              <a:t>37</a:t>
            </a:fld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277D8B-10E9-45AD-808A-C620C8E35DF9}" type="slidenum">
              <a:rPr lang="en-US" smtClean="0"/>
              <a:pPr/>
              <a:t>38</a:t>
            </a:fld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277D8B-10E9-45AD-808A-C620C8E35DF9}" type="slidenum">
              <a:rPr lang="en-US" smtClean="0"/>
              <a:pPr/>
              <a:t>40</a:t>
            </a:fld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277D8B-10E9-45AD-808A-C620C8E35DF9}" type="slidenum">
              <a:rPr lang="en-US" smtClean="0"/>
              <a:pPr/>
              <a:t>41</a:t>
            </a:fld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277D8B-10E9-45AD-808A-C620C8E35DF9}" type="slidenum">
              <a:rPr lang="en-US" smtClean="0"/>
              <a:pPr/>
              <a:t>42</a:t>
            </a:fld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277D8B-10E9-45AD-808A-C620C8E35DF9}" type="slidenum">
              <a:rPr lang="en-US" smtClean="0"/>
              <a:pPr/>
              <a:t>43</a:t>
            </a:fld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277D8B-10E9-45AD-808A-C620C8E35DF9}" type="slidenum">
              <a:rPr lang="en-US" smtClean="0"/>
              <a:pPr/>
              <a:t>44</a:t>
            </a:fld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277D8B-10E9-45AD-808A-C620C8E35DF9}" type="slidenum">
              <a:rPr lang="en-US" smtClean="0"/>
              <a:pPr/>
              <a:t>46</a:t>
            </a:fld>
            <a:endParaRPr 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277D8B-10E9-45AD-808A-C620C8E35DF9}" type="slidenum">
              <a:rPr lang="en-US" smtClean="0"/>
              <a:pPr/>
              <a:t>47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277D8B-10E9-45AD-808A-C620C8E35DF9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277D8B-10E9-45AD-808A-C620C8E35DF9}" type="slidenum">
              <a:rPr lang="en-US" smtClean="0"/>
              <a:pPr/>
              <a:t>49</a:t>
            </a:fld>
            <a:endParaRPr 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277D8B-10E9-45AD-808A-C620C8E35DF9}" type="slidenum">
              <a:rPr lang="en-US" smtClean="0"/>
              <a:pPr/>
              <a:t>51</a:t>
            </a:fld>
            <a:endParaRPr 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277D8B-10E9-45AD-808A-C620C8E35DF9}" type="slidenum">
              <a:rPr lang="en-US" smtClean="0"/>
              <a:pPr/>
              <a:t>52</a:t>
            </a:fld>
            <a:endParaRPr 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277D8B-10E9-45AD-808A-C620C8E35DF9}" type="slidenum">
              <a:rPr lang="en-US" smtClean="0"/>
              <a:pPr/>
              <a:t>53</a:t>
            </a:fld>
            <a:endParaRPr lang="en-U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277D8B-10E9-45AD-808A-C620C8E35DF9}" type="slidenum">
              <a:rPr lang="en-US" smtClean="0"/>
              <a:pPr/>
              <a:t>54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277D8B-10E9-45AD-808A-C620C8E35DF9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277D8B-10E9-45AD-808A-C620C8E35DF9}" type="slidenum">
              <a:rPr lang="en-US" smtClean="0"/>
              <a:pPr/>
              <a:t>6</a:t>
            </a:fld>
            <a:endParaRPr lang="en-US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277D8B-10E9-45AD-808A-C620C8E35DF9}" type="slidenum">
              <a:rPr lang="en-US" smtClean="0"/>
              <a:pPr/>
              <a:t>7</a:t>
            </a:fld>
            <a:endParaRPr lang="en-US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277D8B-10E9-45AD-808A-C620C8E35DF9}" type="slidenum">
              <a:rPr lang="en-US" smtClean="0"/>
              <a:pPr/>
              <a:t>8</a:t>
            </a:fld>
            <a:endParaRPr lang="en-US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277D8B-10E9-45AD-808A-C620C8E35DF9}" type="slidenum">
              <a:rPr lang="en-US" smtClean="0"/>
              <a:pPr/>
              <a:t>9</a:t>
            </a:fld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>
            <a:lvl1pPr>
              <a:defRPr b="1" cap="none" spc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3/10/2009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3/10/2009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3/10/2009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GDC09_PPT_Yellow_main.jp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-304800"/>
            <a:ext cx="8229600" cy="1143000"/>
          </a:xfrm>
        </p:spPr>
        <p:txBody>
          <a:bodyPr/>
          <a:lstStyle>
            <a:lvl1pPr>
              <a:defRPr b="1" cap="none" spc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838201"/>
            <a:ext cx="8839200" cy="5287963"/>
          </a:xfrm>
        </p:spPr>
        <p:txBody>
          <a:bodyPr/>
          <a:lstStyle>
            <a:lvl1pPr>
              <a:defRPr sz="3600"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3/10/2009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3/10/2009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3/10/2009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3/10/2009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3/10/2009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3/10/2009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3/10/2009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3/10/2009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3/10/2009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b="1" kern="1200" cap="none" spc="0">
          <a:ln w="1905"/>
          <a:gradFill>
            <a:gsLst>
              <a:gs pos="0">
                <a:schemeClr val="accent6">
                  <a:shade val="20000"/>
                  <a:satMod val="200000"/>
                </a:schemeClr>
              </a:gs>
              <a:gs pos="78000">
                <a:schemeClr val="accent6">
                  <a:tint val="90000"/>
                  <a:shade val="89000"/>
                  <a:satMod val="220000"/>
                </a:schemeClr>
              </a:gs>
              <a:gs pos="100000">
                <a:schemeClr val="accent6">
                  <a:tint val="12000"/>
                  <a:satMod val="255000"/>
                </a:schemeClr>
              </a:gs>
            </a:gsLst>
            <a:lin ang="5400000"/>
          </a:gradFill>
          <a:effectLst>
            <a:innerShdw blurRad="69850" dist="43180" dir="5400000">
              <a:srgbClr val="000000">
                <a:alpha val="65000"/>
              </a:srgbClr>
            </a:innerShdw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Height Field Setup</a:t>
            </a:r>
            <a:endParaRPr lang="en-US" dirty="0"/>
          </a:p>
        </p:txBody>
      </p:sp>
      <p:pic>
        <p:nvPicPr>
          <p:cNvPr id="4098" name="Picture 2" descr="E:\Publications\GDC 09 Terrain Of Halo Wars\figures\heightfield_setup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524000"/>
            <a:ext cx="9144000" cy="4572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Vector Field Setup</a:t>
            </a:r>
            <a:endParaRPr lang="en-US" dirty="0"/>
          </a:p>
        </p:txBody>
      </p:sp>
      <p:pic>
        <p:nvPicPr>
          <p:cNvPr id="5122" name="Picture 2" descr="E:\Publications\GDC 09 Terrain Of Halo Wars\figures\vectorfield_setup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524000"/>
            <a:ext cx="9144000" cy="4572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146" name="Picture 2" descr="E:\Publications\GDC 09 Terrain Of Halo Wars\figures\overhang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762000" y="0"/>
            <a:ext cx="12192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170" name="Picture 2" descr="E:\Publications\GDC 09 Terrain Of Halo Wars\figures\scn01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762000" y="0"/>
            <a:ext cx="12192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Mo’ Money = Mo’ Problems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Density increase was a huge win.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Introduced some new problems</a:t>
            </a:r>
          </a:p>
          <a:p>
            <a:pPr lvl="1"/>
            <a:r>
              <a:rPr lang="en-US" dirty="0" smtClean="0"/>
              <a:t>Memory increase</a:t>
            </a:r>
          </a:p>
          <a:p>
            <a:pPr lvl="1"/>
            <a:r>
              <a:rPr lang="en-US" dirty="0" smtClean="0"/>
              <a:t>Performance issues</a:t>
            </a:r>
          </a:p>
          <a:p>
            <a:pPr lvl="1"/>
            <a:r>
              <a:rPr lang="en-US" dirty="0" smtClean="0"/>
              <a:t>Runtime texturing issues</a:t>
            </a:r>
          </a:p>
          <a:p>
            <a:pPr lvl="1"/>
            <a:r>
              <a:rPr lang="en-US" dirty="0" smtClean="0"/>
              <a:t>Content creation burden</a:t>
            </a:r>
          </a:p>
          <a:p>
            <a:pPr lvl="2"/>
            <a:r>
              <a:rPr lang="en-US" dirty="0" smtClean="0"/>
              <a:t>If we have time today!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Problem - Memory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838201"/>
            <a:ext cx="8839200" cy="5867399"/>
          </a:xfrm>
        </p:spPr>
        <p:txBody>
          <a:bodyPr>
            <a:normAutofit/>
          </a:bodyPr>
          <a:lstStyle/>
          <a:p>
            <a:r>
              <a:rPr lang="en-US" dirty="0" smtClean="0"/>
              <a:t>Original terrain was 4k x 4k vertices</a:t>
            </a:r>
          </a:p>
          <a:p>
            <a:endParaRPr lang="en-US" dirty="0" smtClean="0"/>
          </a:p>
          <a:p>
            <a:r>
              <a:rPr lang="en-US" dirty="0" smtClean="0"/>
              <a:t>400mb of uncompressed data</a:t>
            </a:r>
          </a:p>
          <a:p>
            <a:pPr lvl="1"/>
            <a:r>
              <a:rPr lang="en-US" dirty="0" smtClean="0"/>
              <a:t>200mb position, 200mb normals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But ONLY 512mb on the box!!</a:t>
            </a:r>
          </a:p>
          <a:p>
            <a:pPr lvl="1"/>
            <a:r>
              <a:rPr lang="en-US" dirty="0" smtClean="0"/>
              <a:t>really only 480 that we have access too…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Compression to the rescue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Compression : Round 1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Reduced 400mb to 32mb!! (w00t!)</a:t>
            </a:r>
          </a:p>
          <a:p>
            <a:endParaRPr lang="en-US" dirty="0" smtClean="0"/>
          </a:p>
          <a:p>
            <a:r>
              <a:rPr lang="en-US" dirty="0" smtClean="0"/>
              <a:t>Combination of wavelets and DXT</a:t>
            </a:r>
          </a:p>
          <a:p>
            <a:pPr lvl="1"/>
            <a:r>
              <a:rPr lang="en-US" dirty="0" smtClean="0"/>
              <a:t>Removed un-used / low frequency information</a:t>
            </a:r>
          </a:p>
          <a:p>
            <a:pPr lvl="1"/>
            <a:r>
              <a:rPr lang="en-US" dirty="0" smtClean="0"/>
              <a:t>Decompressed on the GPU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Not fast enough</a:t>
            </a:r>
          </a:p>
          <a:p>
            <a:pPr lvl="1"/>
            <a:r>
              <a:rPr lang="en-US" dirty="0" smtClean="0"/>
              <a:t>Too much data separation</a:t>
            </a:r>
          </a:p>
          <a:p>
            <a:pPr lvl="2"/>
            <a:r>
              <a:rPr lang="en-US" dirty="0" smtClean="0"/>
              <a:t>7 textures housed all the data, Vertex texture fetch</a:t>
            </a:r>
          </a:p>
          <a:p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Compression-ish?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838201"/>
            <a:ext cx="8839200" cy="5257799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Non-technical decisions reduced poly count</a:t>
            </a:r>
          </a:p>
          <a:p>
            <a:endParaRPr lang="en-US" dirty="0" smtClean="0"/>
          </a:p>
          <a:p>
            <a:r>
              <a:rPr lang="en-US" dirty="0" smtClean="0"/>
              <a:t>#1 Increased tile spacing and reduced count</a:t>
            </a:r>
          </a:p>
          <a:p>
            <a:pPr lvl="1"/>
            <a:r>
              <a:rPr lang="en-US" dirty="0" smtClean="0"/>
              <a:t>Set the max terrain density @ 2k x 2k</a:t>
            </a:r>
          </a:p>
          <a:p>
            <a:endParaRPr lang="en-US" dirty="0" smtClean="0"/>
          </a:p>
          <a:p>
            <a:r>
              <a:rPr lang="en-US" dirty="0" smtClean="0"/>
              <a:t>#2 World space size ‘too large’</a:t>
            </a:r>
          </a:p>
          <a:p>
            <a:pPr lvl="1"/>
            <a:r>
              <a:rPr lang="en-US" dirty="0" smtClean="0"/>
              <a:t>Set largest map size to 1280 x 1280 verts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Changed target memory footprint!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Compression : Round 2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685800"/>
            <a:ext cx="8839200" cy="5257800"/>
          </a:xfrm>
        </p:spPr>
        <p:txBody>
          <a:bodyPr>
            <a:normAutofit/>
          </a:bodyPr>
          <a:lstStyle/>
          <a:p>
            <a:r>
              <a:rPr lang="en-US" dirty="0" smtClean="0"/>
              <a:t>Result : 14.063mb for 1280 x 1280 terrain.</a:t>
            </a:r>
          </a:p>
          <a:p>
            <a:endParaRPr lang="en-US" dirty="0" smtClean="0"/>
          </a:p>
          <a:p>
            <a:r>
              <a:rPr lang="en-US" dirty="0" smtClean="0"/>
              <a:t>XYZ, Normal get their own 11,11,10 textures</a:t>
            </a:r>
          </a:p>
          <a:p>
            <a:endParaRPr lang="en-US" dirty="0" smtClean="0"/>
          </a:p>
          <a:p>
            <a:r>
              <a:rPr lang="en-US" dirty="0" smtClean="0"/>
              <a:t>AO, ALPHA get their own DXT5A textures</a:t>
            </a:r>
          </a:p>
          <a:p>
            <a:endParaRPr lang="en-US" dirty="0" smtClean="0"/>
          </a:p>
          <a:p>
            <a:r>
              <a:rPr lang="en-US" dirty="0" smtClean="0"/>
              <a:t>Runtime ALPHA stored in DXT3A</a:t>
            </a:r>
          </a:p>
          <a:p>
            <a:pPr lvl="1"/>
            <a:r>
              <a:rPr lang="en-US" dirty="0" smtClean="0"/>
              <a:t>1bit-per-vertex, separated in the shader.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E:\Publications\finished\GDC 09 Terrain Of Halo Wars\figures\figure1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38200" y="533400"/>
            <a:ext cx="7467600" cy="56007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470025"/>
          </a:xfrm>
        </p:spPr>
        <p:txBody>
          <a:bodyPr>
            <a:normAutofit/>
          </a:bodyPr>
          <a:lstStyle/>
          <a:p>
            <a:r>
              <a:rPr lang="en-US" dirty="0" smtClean="0"/>
              <a:t>Halo Wars : </a:t>
            </a:r>
            <a:br>
              <a:rPr lang="en-US" dirty="0" smtClean="0"/>
            </a:br>
            <a:r>
              <a:rPr lang="en-US" dirty="0" smtClean="0"/>
              <a:t>The Terrain Of Next Gen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685800"/>
          </a:xfrm>
        </p:spPr>
        <p:txBody>
          <a:bodyPr>
            <a:noAutofit/>
          </a:bodyPr>
          <a:lstStyle/>
          <a:p>
            <a:pPr algn="r"/>
            <a:r>
              <a:rPr lang="en-US" sz="4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</a:rPr>
              <a:t>Colt </a:t>
            </a:r>
            <a:r>
              <a:rPr lang="en-US" sz="40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</a:rPr>
              <a:t>McAnlis</a:t>
            </a:r>
            <a:endParaRPr lang="en-US" sz="40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019802" y="4419600"/>
            <a:ext cx="17556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BONFIRE Studios</a:t>
            </a:r>
            <a:endParaRPr lang="en-US" dirty="0">
              <a:ln w="18415" cmpd="sng">
                <a:noFill/>
                <a:prstDash val="solid"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953000" y="5029200"/>
            <a:ext cx="28002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n w="18415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Microsoft Ensemble Studios</a:t>
            </a:r>
            <a:endParaRPr lang="en-US" dirty="0">
              <a:ln w="18415" cmpd="sng">
                <a:noFill/>
                <a:prstDash val="solid"/>
              </a:ln>
              <a:solidFill>
                <a:schemeClr val="bg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172200" y="4724400"/>
            <a:ext cx="15440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SMU </a:t>
            </a:r>
            <a:r>
              <a:rPr lang="en-US" dirty="0" err="1" smtClean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GuildHall</a:t>
            </a:r>
            <a:endParaRPr lang="en-US" dirty="0">
              <a:ln w="18415" cmpd="sng">
                <a:noFill/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781800" y="5943600"/>
            <a:ext cx="8226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1 Hour</a:t>
            </a:r>
            <a:endParaRPr lang="en-US" dirty="0">
              <a:ln w="18415" cmpd="sng">
                <a:noFill/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Target Problems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Introduced some new problems</a:t>
            </a:r>
          </a:p>
          <a:p>
            <a:pPr lvl="1"/>
            <a:r>
              <a:rPr lang="en-US" dirty="0" smtClean="0">
                <a:solidFill>
                  <a:schemeClr val="bg2"/>
                </a:solidFill>
              </a:rPr>
              <a:t>Memory increase</a:t>
            </a:r>
          </a:p>
          <a:p>
            <a:pPr lvl="1"/>
            <a:r>
              <a:rPr lang="en-US" dirty="0" smtClean="0"/>
              <a:t>Performance issues</a:t>
            </a:r>
          </a:p>
          <a:p>
            <a:pPr lvl="1"/>
            <a:r>
              <a:rPr lang="en-US" dirty="0" smtClean="0"/>
              <a:t>Runtime texturing issues</a:t>
            </a:r>
            <a:endParaRPr lang="en-US" dirty="0"/>
          </a:p>
        </p:txBody>
      </p:sp>
      <p:pic>
        <p:nvPicPr>
          <p:cNvPr id="1027" name="Picture 3" descr="C:\Documents and Settings\Kevyn\Local Settings\Temporary Internet Files\Content.IE5\MGMHGL1H\MCj04325300000[1]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0" y="1447800"/>
            <a:ext cx="762000" cy="52316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Problem - LOD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Design doc change suddenly required FPS camera angle support</a:t>
            </a:r>
          </a:p>
          <a:p>
            <a:endParaRPr lang="en-US" dirty="0" smtClean="0"/>
          </a:p>
          <a:p>
            <a:r>
              <a:rPr lang="en-US" dirty="0" smtClean="0"/>
              <a:t>Density too high for these angles!</a:t>
            </a:r>
          </a:p>
          <a:p>
            <a:endParaRPr lang="en-US" dirty="0" smtClean="0"/>
          </a:p>
          <a:p>
            <a:r>
              <a:rPr lang="en-US" dirty="0" smtClean="0"/>
              <a:t>Needed a solution with specific criteria</a:t>
            </a:r>
          </a:p>
          <a:p>
            <a:pPr lvl="1"/>
            <a:r>
              <a:rPr lang="en-US" dirty="0" smtClean="0"/>
              <a:t>Minimal Memory Footprint required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E:\Publications\GDC 09 Terrain Of Halo Wars\figures\GMM_full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28600"/>
            <a:ext cx="8229600" cy="1143000"/>
          </a:xfrm>
          <a:noFill/>
          <a:ln>
            <a:noFill/>
          </a:ln>
        </p:spPr>
        <p:style>
          <a:lnRef idx="3">
            <a:schemeClr val="lt1"/>
          </a:lnRef>
          <a:fillRef idx="1001">
            <a:schemeClr val="lt1"/>
          </a:fillRef>
          <a:effectRef idx="1">
            <a:schemeClr val="dk1"/>
          </a:effectRef>
          <a:fontRef idx="minor">
            <a:schemeClr val="lt1"/>
          </a:fontRef>
        </p:style>
        <p:txBody>
          <a:bodyPr/>
          <a:lstStyle/>
          <a:p>
            <a:r>
              <a:rPr lang="en-US" dirty="0" smtClean="0"/>
              <a:t>LOD Round 1 : </a:t>
            </a:r>
            <a:r>
              <a:rPr lang="en-US" dirty="0" err="1" smtClean="0"/>
              <a:t>GeoMipMap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8" name="Picture 2" descr="E:\Publications\GDC 09 Terrain Of Halo Wars\figures\GMM_wire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LOD Round 2 : RQT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42" name="Picture 2" descr="E:\Publications\GDC 09 Terrain Of Halo Wars\figures\figure6a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" y="533401"/>
            <a:ext cx="9906000" cy="566337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266" name="Picture 2" descr="E:\Publications\GDC 09 Terrain Of Halo Wars\figures\figure6c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" y="533401"/>
            <a:ext cx="9906001" cy="566337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LOD Round 3: Hardware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Use hardware quad patch tessellation</a:t>
            </a:r>
          </a:p>
          <a:p>
            <a:pPr lvl="1"/>
            <a:r>
              <a:rPr lang="en-US" dirty="0" smtClean="0"/>
              <a:t>Subdivide terrain to 16x16 patches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Project the patch into screen-space @ runtime</a:t>
            </a:r>
          </a:p>
          <a:p>
            <a:pPr lvl="1"/>
            <a:r>
              <a:rPr lang="en-US" dirty="0" smtClean="0"/>
              <a:t>Determine visible contribution in screen area</a:t>
            </a:r>
          </a:p>
          <a:p>
            <a:pPr lvl="1"/>
            <a:r>
              <a:rPr lang="en-US" dirty="0" smtClean="0"/>
              <a:t>Interpolate between set tessellation steps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362" name="Picture 2" descr="E:\Publications\GDC 09 Terrain Of Halo Wars\figures\patchTess_a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3048000" y="0"/>
            <a:ext cx="12192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314" name="Picture 2" descr="E:\Publications\GDC 09 Terrain Of Halo Wars\figures\patchTess_c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3048000" y="0"/>
            <a:ext cx="12192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338" name="Picture 2" descr="E:\Publications\GDC 09 Terrain Of Halo Wars\figures\patchTess_d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3048000" y="0"/>
            <a:ext cx="12192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304800"/>
            <a:ext cx="8229600" cy="1143000"/>
          </a:xfrm>
        </p:spPr>
        <p:txBody>
          <a:bodyPr/>
          <a:lstStyle/>
          <a:p>
            <a:r>
              <a:rPr lang="en-US" dirty="0" smtClean="0"/>
              <a:t>How It Started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685800"/>
            <a:ext cx="8991600" cy="5257800"/>
          </a:xfrm>
        </p:spPr>
        <p:txBody>
          <a:bodyPr>
            <a:noAutofit/>
          </a:bodyPr>
          <a:lstStyle/>
          <a:p>
            <a:r>
              <a:rPr lang="en-US" sz="3600" dirty="0" smtClean="0"/>
              <a:t>New</a:t>
            </a:r>
            <a:r>
              <a:rPr lang="en-US" sz="3600" baseline="0" dirty="0" smtClean="0"/>
              <a:t> 360 specific engine in 2006</a:t>
            </a:r>
          </a:p>
          <a:p>
            <a:pPr lvl="1"/>
            <a:r>
              <a:rPr lang="en-US" sz="3600" dirty="0" smtClean="0"/>
              <a:t>Focus on new visuals</a:t>
            </a:r>
            <a:r>
              <a:rPr lang="en-US" sz="3600" baseline="0" dirty="0" smtClean="0"/>
              <a:t> to distinguish title</a:t>
            </a:r>
          </a:p>
          <a:p>
            <a:pPr lvl="1"/>
            <a:endParaRPr lang="en-US" sz="3600" baseline="0" dirty="0" smtClean="0"/>
          </a:p>
          <a:p>
            <a:pPr lvl="1"/>
            <a:r>
              <a:rPr lang="en-US" sz="3600" baseline="0" dirty="0" smtClean="0"/>
              <a:t>Focus on hardware advantages / performance</a:t>
            </a:r>
          </a:p>
          <a:p>
            <a:pPr lvl="1"/>
            <a:endParaRPr lang="en-US" sz="3600" baseline="0" dirty="0" smtClean="0"/>
          </a:p>
          <a:p>
            <a:pPr lvl="1"/>
            <a:r>
              <a:rPr lang="en-US" sz="3600" baseline="0" dirty="0" smtClean="0"/>
              <a:t>Focus on advancements to the genre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Target Problems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Introduced some new problems</a:t>
            </a:r>
          </a:p>
          <a:p>
            <a:pPr lvl="1"/>
            <a:r>
              <a:rPr lang="en-US" dirty="0" smtClean="0">
                <a:solidFill>
                  <a:schemeClr val="bg2"/>
                </a:solidFill>
              </a:rPr>
              <a:t>Memory increase</a:t>
            </a:r>
          </a:p>
          <a:p>
            <a:pPr lvl="1"/>
            <a:r>
              <a:rPr lang="en-US" dirty="0" smtClean="0"/>
              <a:t>Performance issues</a:t>
            </a:r>
          </a:p>
          <a:p>
            <a:pPr lvl="1"/>
            <a:r>
              <a:rPr lang="en-US" dirty="0" err="1" smtClean="0"/>
              <a:t>Sim</a:t>
            </a:r>
            <a:r>
              <a:rPr lang="en-US" dirty="0" smtClean="0"/>
              <a:t> interaction issues</a:t>
            </a:r>
          </a:p>
          <a:p>
            <a:pPr lvl="1"/>
            <a:r>
              <a:rPr lang="en-US" dirty="0" smtClean="0"/>
              <a:t>Runtime texturing issues</a:t>
            </a:r>
            <a:endParaRPr lang="en-US" dirty="0"/>
          </a:p>
        </p:txBody>
      </p:sp>
      <p:pic>
        <p:nvPicPr>
          <p:cNvPr id="1027" name="Picture 3" descr="C:\Documents and Settings\Kevyn\Local Settings\Temporary Internet Files\Content.IE5\MGMHGL1H\MCj04325300000[1]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0" y="1447800"/>
            <a:ext cx="762000" cy="523164"/>
          </a:xfrm>
          <a:prstGeom prst="rect">
            <a:avLst/>
          </a:prstGeom>
          <a:noFill/>
        </p:spPr>
      </p:pic>
      <p:pic>
        <p:nvPicPr>
          <p:cNvPr id="5" name="Picture 3" descr="C:\Documents and Settings\Kevyn\Local Settings\Temporary Internet Files\Content.IE5\MGMHGL1H\MCj04325300000[1]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62400" y="1981200"/>
            <a:ext cx="762000" cy="52316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Problem </a:t>
            </a:r>
            <a:r>
              <a:rPr lang="en-US" dirty="0" err="1" smtClean="0"/>
              <a:t>Sim</a:t>
            </a:r>
            <a:r>
              <a:rPr lang="en-US" dirty="0" smtClean="0"/>
              <a:t> interaction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New terrain was too difficult for the </a:t>
            </a:r>
            <a:r>
              <a:rPr lang="en-US" dirty="0" err="1" smtClean="0"/>
              <a:t>sim</a:t>
            </a:r>
            <a:r>
              <a:rPr lang="en-US" dirty="0" smtClean="0"/>
              <a:t> to use</a:t>
            </a:r>
          </a:p>
          <a:p>
            <a:pPr lvl="1"/>
            <a:r>
              <a:rPr lang="en-US" dirty="0" smtClean="0"/>
              <a:t>GPU specific &amp; compressed</a:t>
            </a:r>
          </a:p>
          <a:p>
            <a:pPr lvl="1"/>
            <a:r>
              <a:rPr lang="en-US" dirty="0" smtClean="0"/>
              <a:t>Vector field ray cast?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Opted to create a lower-resolution version</a:t>
            </a:r>
          </a:p>
          <a:p>
            <a:pPr lvl="1"/>
            <a:r>
              <a:rPr lang="en-US" dirty="0" smtClean="0"/>
              <a:t>Height field only</a:t>
            </a:r>
          </a:p>
          <a:p>
            <a:pPr lvl="1"/>
            <a:r>
              <a:rPr lang="en-US" dirty="0" smtClean="0"/>
              <a:t>Acted just like older terrain for legacy systems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VisRep</a:t>
            </a:r>
            <a:r>
              <a:rPr lang="en-US" dirty="0" smtClean="0"/>
              <a:t>™ and </a:t>
            </a:r>
            <a:r>
              <a:rPr lang="en-US" dirty="0" err="1" smtClean="0"/>
              <a:t>SimRep</a:t>
            </a:r>
            <a:r>
              <a:rPr lang="en-US" dirty="0" smtClean="0"/>
              <a:t>™ split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Solution was to create a CPU side terrain</a:t>
            </a:r>
          </a:p>
          <a:p>
            <a:pPr lvl="1"/>
            <a:r>
              <a:rPr lang="en-US" dirty="0" smtClean="0"/>
              <a:t>Called ‘</a:t>
            </a:r>
            <a:r>
              <a:rPr lang="en-US" dirty="0" err="1" smtClean="0"/>
              <a:t>SimRep</a:t>
            </a:r>
            <a:r>
              <a:rPr lang="en-US" dirty="0" smtClean="0"/>
              <a:t>’</a:t>
            </a:r>
          </a:p>
          <a:p>
            <a:endParaRPr lang="en-US" dirty="0" smtClean="0"/>
          </a:p>
          <a:p>
            <a:r>
              <a:rPr lang="en-US" dirty="0" smtClean="0"/>
              <a:t>Much lower resolution than </a:t>
            </a:r>
            <a:r>
              <a:rPr lang="en-US" dirty="0" err="1" smtClean="0"/>
              <a:t>VisRep</a:t>
            </a:r>
            <a:endParaRPr lang="en-US" dirty="0" smtClean="0"/>
          </a:p>
          <a:p>
            <a:pPr lvl="1"/>
            <a:r>
              <a:rPr lang="en-US" dirty="0" smtClean="0"/>
              <a:t>Which is the GPU side version..</a:t>
            </a:r>
          </a:p>
          <a:p>
            <a:endParaRPr lang="en-US" dirty="0" smtClean="0"/>
          </a:p>
          <a:p>
            <a:r>
              <a:rPr lang="en-US" dirty="0" smtClean="0"/>
              <a:t>Data organization optimized for height field ray cast &amp; physics</a:t>
            </a:r>
          </a:p>
          <a:p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Generating the </a:t>
            </a:r>
            <a:r>
              <a:rPr lang="en-US" dirty="0" err="1" smtClean="0"/>
              <a:t>SimRep</a:t>
            </a:r>
            <a:r>
              <a:rPr lang="en-US" dirty="0" smtClean="0"/>
              <a:t>™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Render </a:t>
            </a:r>
            <a:r>
              <a:rPr lang="en-US" dirty="0" err="1" smtClean="0"/>
              <a:t>VisRep</a:t>
            </a:r>
            <a:r>
              <a:rPr lang="en-US" dirty="0" smtClean="0"/>
              <a:t> from top-down on GPU @ the resolution of the </a:t>
            </a:r>
            <a:r>
              <a:rPr lang="en-US" dirty="0" err="1" smtClean="0"/>
              <a:t>SimRep</a:t>
            </a:r>
            <a:endParaRPr lang="en-US" dirty="0" smtClean="0"/>
          </a:p>
          <a:p>
            <a:pPr lvl="1"/>
            <a:r>
              <a:rPr lang="en-US" dirty="0" smtClean="0"/>
              <a:t>Also render any meshes flagged for insertion</a:t>
            </a:r>
          </a:p>
          <a:p>
            <a:r>
              <a:rPr lang="en-US" dirty="0" smtClean="0"/>
              <a:t>Read it back on the CPU and sample it</a:t>
            </a:r>
          </a:p>
          <a:p>
            <a:pPr lvl="1"/>
            <a:r>
              <a:rPr lang="en-US" dirty="0" smtClean="0"/>
              <a:t>Hole filling &amp; data massaging algorithms</a:t>
            </a:r>
          </a:p>
          <a:p>
            <a:r>
              <a:rPr lang="en-US" dirty="0" smtClean="0"/>
              <a:t>~4 separate versions</a:t>
            </a:r>
          </a:p>
          <a:p>
            <a:pPr lvl="1"/>
            <a:r>
              <a:rPr lang="en-US" dirty="0" err="1" smtClean="0"/>
              <a:t>Sim</a:t>
            </a:r>
            <a:r>
              <a:rPr lang="en-US" dirty="0" smtClean="0"/>
              <a:t>, flight, camera, Scarab.</a:t>
            </a:r>
          </a:p>
          <a:p>
            <a:pPr lvl="1"/>
            <a:r>
              <a:rPr lang="en-US" dirty="0" smtClean="0"/>
              <a:t>All at different densities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Mesh insertion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Non-terrain playable areas needed </a:t>
            </a:r>
          </a:p>
          <a:p>
            <a:pPr lvl="1"/>
            <a:r>
              <a:rPr lang="en-US" dirty="0" smtClean="0"/>
              <a:t>Bridges,  Forerunner objects etc.</a:t>
            </a:r>
          </a:p>
          <a:p>
            <a:pPr>
              <a:buNone/>
            </a:pPr>
            <a:endParaRPr lang="en-US" dirty="0" smtClean="0"/>
          </a:p>
          <a:p>
            <a:r>
              <a:rPr lang="en-US" dirty="0" smtClean="0"/>
              <a:t>Artists / Designers can flag meshes in the editor to be ‘included’ in the </a:t>
            </a:r>
            <a:r>
              <a:rPr lang="en-US" dirty="0" err="1" smtClean="0"/>
              <a:t>SimRep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Objects modify </a:t>
            </a:r>
            <a:r>
              <a:rPr lang="en-US" dirty="0" err="1" smtClean="0"/>
              <a:t>SimRep</a:t>
            </a:r>
            <a:r>
              <a:rPr lang="en-US" dirty="0" smtClean="0"/>
              <a:t> w/o modifying visuals</a:t>
            </a:r>
          </a:p>
          <a:p>
            <a:pPr>
              <a:buNone/>
            </a:pP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6386" name="Picture 2" descr="E:\Publications\GDC 09 Terrain Of Halo Wars\figures\release_OFF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3047999" y="0"/>
            <a:ext cx="12192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7410" name="Picture 2" descr="E:\Publications\GDC 09 Terrain Of Halo Wars\figures\release_ON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3048000" y="0"/>
            <a:ext cx="12192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8434" name="Picture 2" descr="E:\Publications\GDC 09 Terrain Of Halo Wars\figures\scn12_OFF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9458" name="Picture 2" descr="E:\Publications\GDC 09 Terrain Of Halo Wars\figures\scn12_ON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Target Problems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Introduced some new problems</a:t>
            </a:r>
          </a:p>
          <a:p>
            <a:pPr lvl="1"/>
            <a:r>
              <a:rPr lang="en-US" dirty="0" smtClean="0">
                <a:solidFill>
                  <a:schemeClr val="bg2"/>
                </a:solidFill>
              </a:rPr>
              <a:t>Memory increase</a:t>
            </a:r>
          </a:p>
          <a:p>
            <a:pPr lvl="1"/>
            <a:r>
              <a:rPr lang="en-US" dirty="0" smtClean="0"/>
              <a:t>Performance issues</a:t>
            </a:r>
          </a:p>
          <a:p>
            <a:pPr lvl="1"/>
            <a:r>
              <a:rPr lang="en-US" dirty="0" err="1" smtClean="0"/>
              <a:t>Sim</a:t>
            </a:r>
            <a:r>
              <a:rPr lang="en-US" dirty="0" smtClean="0"/>
              <a:t> interaction issues</a:t>
            </a:r>
          </a:p>
          <a:p>
            <a:pPr lvl="1"/>
            <a:r>
              <a:rPr lang="en-US" dirty="0" smtClean="0"/>
              <a:t>Runtime texturing issues</a:t>
            </a:r>
            <a:endParaRPr lang="en-US" dirty="0"/>
          </a:p>
        </p:txBody>
      </p:sp>
      <p:pic>
        <p:nvPicPr>
          <p:cNvPr id="1027" name="Picture 3" descr="C:\Documents and Settings\Kevyn\Local Settings\Temporary Internet Files\Content.IE5\MGMHGL1H\MCj04325300000[1]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0" y="1447800"/>
            <a:ext cx="762000" cy="523164"/>
          </a:xfrm>
          <a:prstGeom prst="rect">
            <a:avLst/>
          </a:prstGeom>
          <a:noFill/>
        </p:spPr>
      </p:pic>
      <p:pic>
        <p:nvPicPr>
          <p:cNvPr id="5" name="Picture 3" descr="C:\Documents and Settings\Kevyn\Local Settings\Temporary Internet Files\Content.IE5\MGMHGL1H\MCj04325300000[1]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62400" y="1981200"/>
            <a:ext cx="762000" cy="523164"/>
          </a:xfrm>
          <a:prstGeom prst="rect">
            <a:avLst/>
          </a:prstGeom>
          <a:noFill/>
        </p:spPr>
      </p:pic>
      <p:pic>
        <p:nvPicPr>
          <p:cNvPr id="6" name="Picture 3" descr="C:\Documents and Settings\Kevyn\Local Settings\Temporary Internet Files\Content.IE5\MGMHGL1H\MCj04325300000[1]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43400" y="2514600"/>
            <a:ext cx="762000" cy="52316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dirty="0" smtClean="0"/>
              <a:t>Why</a:t>
            </a:r>
            <a:r>
              <a:rPr lang="en-US" baseline="0" dirty="0" smtClean="0"/>
              <a:t> New Terrain?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Occupies</a:t>
            </a:r>
            <a:r>
              <a:rPr lang="en-US" baseline="0" dirty="0" smtClean="0"/>
              <a:t> 70%-98% of RTS screen</a:t>
            </a:r>
          </a:p>
          <a:p>
            <a:pPr lvl="1"/>
            <a:r>
              <a:rPr lang="en-US" baseline="0" dirty="0" smtClean="0"/>
              <a:t>Thus will see biggest bang for the buck</a:t>
            </a:r>
          </a:p>
          <a:p>
            <a:r>
              <a:rPr lang="en-US" baseline="0" dirty="0" smtClean="0"/>
              <a:t>Issues with ‘cliff’ system in AOE3</a:t>
            </a:r>
          </a:p>
          <a:p>
            <a:pPr lvl="1"/>
            <a:r>
              <a:rPr lang="en-US" dirty="0" smtClean="0"/>
              <a:t>Needed a different</a:t>
            </a:r>
            <a:r>
              <a:rPr lang="en-US" baseline="0" dirty="0" smtClean="0"/>
              <a:t> content gen process</a:t>
            </a:r>
          </a:p>
          <a:p>
            <a:pPr lvl="0"/>
            <a:r>
              <a:rPr lang="en-US" dirty="0" smtClean="0"/>
              <a:t>Unique,</a:t>
            </a:r>
            <a:r>
              <a:rPr lang="en-US" baseline="0" dirty="0" smtClean="0"/>
              <a:t> hand crafted maps</a:t>
            </a:r>
          </a:p>
          <a:p>
            <a:pPr lvl="1"/>
            <a:r>
              <a:rPr lang="en-US" dirty="0" smtClean="0"/>
              <a:t>Every map required personal touch</a:t>
            </a:r>
          </a:p>
          <a:p>
            <a:pPr lvl="1"/>
            <a:r>
              <a:rPr lang="en-US" dirty="0" smtClean="0"/>
              <a:t>Not available in prior engine / tools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Problem - Texturing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Increase in density removed ability to do standard ‘</a:t>
            </a:r>
            <a:r>
              <a:rPr lang="en-US" dirty="0" err="1" smtClean="0"/>
              <a:t>splatting</a:t>
            </a:r>
            <a:r>
              <a:rPr lang="en-US" dirty="0" smtClean="0"/>
              <a:t>’ terrain texturing</a:t>
            </a:r>
          </a:p>
          <a:p>
            <a:pPr lvl="1"/>
            <a:r>
              <a:rPr lang="en-US" dirty="0" smtClean="0"/>
              <a:t>Vertex density made GPU choke.</a:t>
            </a:r>
          </a:p>
          <a:p>
            <a:endParaRPr lang="en-US" dirty="0" smtClean="0"/>
          </a:p>
          <a:p>
            <a:r>
              <a:rPr lang="en-US" dirty="0" smtClean="0"/>
              <a:t>Texture ‘layers’ too complex for multi-blend</a:t>
            </a:r>
          </a:p>
          <a:p>
            <a:pPr lvl="1"/>
            <a:r>
              <a:rPr lang="en-US" dirty="0" smtClean="0"/>
              <a:t>Allowed up to 12 texture blends per pixel</a:t>
            </a:r>
          </a:p>
          <a:p>
            <a:pPr lvl="1"/>
            <a:r>
              <a:rPr lang="en-US" dirty="0" smtClean="0"/>
              <a:t>Allowed 5 texture channels</a:t>
            </a:r>
          </a:p>
          <a:p>
            <a:pPr lvl="2"/>
            <a:r>
              <a:rPr lang="en-US" dirty="0" smtClean="0"/>
              <a:t>Diffuse, Normal, </a:t>
            </a:r>
            <a:r>
              <a:rPr lang="en-US" dirty="0" err="1" smtClean="0"/>
              <a:t>Specular</a:t>
            </a:r>
            <a:r>
              <a:rPr lang="en-US" dirty="0" smtClean="0"/>
              <a:t>, Emissive, Reflective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7" name="Picture 5" descr="E:\Publications\GDC 09 Terrain Of Halo Wars\pictures\TerrainMaterials\Fresnel\roach_box 10-06 15-21-35 copy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828800" y="0"/>
            <a:ext cx="12192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 descr="E:\Publications\GDC 09 Terrain Of Halo Wars\pictures\TerrainMaterials\09-21 13-59-1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Problem : Texturing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512x512 textures per terrain chunk</a:t>
            </a:r>
          </a:p>
          <a:p>
            <a:pPr lvl="1"/>
            <a:r>
              <a:rPr lang="en-US" dirty="0" smtClean="0"/>
              <a:t>Results in 10k x 10k texture across entire terrain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Easier to view texturing as a Virtual Texture</a:t>
            </a:r>
          </a:p>
          <a:p>
            <a:pPr lvl="1"/>
            <a:r>
              <a:rPr lang="en-US" dirty="0" smtClean="0"/>
              <a:t>Rather than other types of terrain texturing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Memory footprint too large for ‘unique’ texturing</a:t>
            </a:r>
          </a:p>
          <a:p>
            <a:pPr lvl="1"/>
            <a:r>
              <a:rPr lang="en-US" dirty="0" smtClean="0"/>
              <a:t>Decompression speed not fast enough for completely unique textures per chunk</a:t>
            </a:r>
          </a:p>
          <a:p>
            <a:pPr lvl="1"/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Virtual Textures Pages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Texture pages composited in 2D using splatting</a:t>
            </a:r>
          </a:p>
          <a:p>
            <a:pPr lvl="1"/>
            <a:r>
              <a:rPr lang="en-US" dirty="0" smtClean="0"/>
              <a:t>Each texture channel was composited on the GPU</a:t>
            </a:r>
          </a:p>
          <a:p>
            <a:r>
              <a:rPr lang="en-US" dirty="0" smtClean="0"/>
              <a:t>Composited pages placed in a cache</a:t>
            </a:r>
          </a:p>
          <a:p>
            <a:pPr lvl="1"/>
            <a:r>
              <a:rPr lang="en-US" dirty="0" smtClean="0"/>
              <a:t>Pages compressed on the fly, on the GPU to fit into memory</a:t>
            </a:r>
          </a:p>
          <a:p>
            <a:r>
              <a:rPr lang="en-US" dirty="0" smtClean="0"/>
              <a:t>Each texture channel had it’s own cache</a:t>
            </a:r>
          </a:p>
          <a:p>
            <a:pPr lvl="1"/>
            <a:r>
              <a:rPr lang="en-US" dirty="0" smtClean="0"/>
              <a:t>If a channel didn’t exist on the map, we didn’t allocate</a:t>
            </a:r>
          </a:p>
          <a:p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Texture Cache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Custom cache management</a:t>
            </a:r>
          </a:p>
          <a:p>
            <a:pPr lvl="1"/>
            <a:r>
              <a:rPr lang="en-US" dirty="0" smtClean="0"/>
              <a:t>One memory allocation @ dawn of time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Used </a:t>
            </a:r>
            <a:r>
              <a:rPr lang="en-US" dirty="0" err="1" smtClean="0"/>
              <a:t>XGSetTextureHeader</a:t>
            </a:r>
            <a:r>
              <a:rPr lang="en-US" dirty="0" smtClean="0"/>
              <a:t> to point to areas in the allocated memory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“Efficient Cache Replacement Using the Age and Cost metrics” Game Programming Gems 7 </a:t>
            </a:r>
          </a:p>
          <a:p>
            <a:pPr lvl="1"/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E:\Publications\GDC 09 Terrain Of Halo Wars\figures\figure1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533400" y="-42862"/>
            <a:ext cx="12268200" cy="69008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Composinator</a:t>
            </a:r>
            <a:r>
              <a:rPr lang="en-US" dirty="0" smtClean="0"/>
              <a:t> 8000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After compositing on the GPU, texture is compressed on the GPU</a:t>
            </a:r>
          </a:p>
          <a:p>
            <a:endParaRPr lang="en-US" dirty="0" smtClean="0"/>
          </a:p>
          <a:p>
            <a:r>
              <a:rPr lang="en-US" dirty="0" smtClean="0"/>
              <a:t>GPU cache sizes (</a:t>
            </a:r>
            <a:r>
              <a:rPr lang="en-US" dirty="0" err="1" smtClean="0"/>
              <a:t>mb</a:t>
            </a:r>
            <a:r>
              <a:rPr lang="en-US" dirty="0" smtClean="0"/>
              <a:t>):</a:t>
            </a:r>
          </a:p>
          <a:p>
            <a:pPr lvl="1"/>
            <a:r>
              <a:rPr lang="en-US" dirty="0" smtClean="0"/>
              <a:t>Diffuse, Spec (RGB), Reflect(RGB) = 3.125 (DXT1) </a:t>
            </a:r>
          </a:p>
          <a:p>
            <a:pPr lvl="2"/>
            <a:r>
              <a:rPr lang="en-US" dirty="0" smtClean="0"/>
              <a:t>Each, not cumulative.</a:t>
            </a:r>
          </a:p>
          <a:p>
            <a:pPr lvl="1"/>
            <a:r>
              <a:rPr lang="en-US" dirty="0" smtClean="0"/>
              <a:t>Normal = 6.250 (DXTN)</a:t>
            </a:r>
          </a:p>
          <a:p>
            <a:pPr lvl="1"/>
            <a:r>
              <a:rPr lang="en-US" dirty="0" smtClean="0"/>
              <a:t>Emissive (</a:t>
            </a:r>
            <a:r>
              <a:rPr lang="en-US" dirty="0" err="1" smtClean="0"/>
              <a:t>sRGB</a:t>
            </a:r>
            <a:r>
              <a:rPr lang="en-US" dirty="0" smtClean="0"/>
              <a:t>)= 6.250 (DXT5)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Target Problems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Introduced some new problems</a:t>
            </a:r>
          </a:p>
          <a:p>
            <a:pPr lvl="1"/>
            <a:r>
              <a:rPr lang="en-US" dirty="0" smtClean="0">
                <a:solidFill>
                  <a:schemeClr val="bg2"/>
                </a:solidFill>
              </a:rPr>
              <a:t>Memory increase</a:t>
            </a:r>
          </a:p>
          <a:p>
            <a:pPr lvl="1"/>
            <a:r>
              <a:rPr lang="en-US" dirty="0" smtClean="0"/>
              <a:t>Performance issues</a:t>
            </a:r>
          </a:p>
          <a:p>
            <a:pPr lvl="1"/>
            <a:r>
              <a:rPr lang="en-US" dirty="0" err="1" smtClean="0"/>
              <a:t>Sim</a:t>
            </a:r>
            <a:r>
              <a:rPr lang="en-US" dirty="0" smtClean="0"/>
              <a:t> interaction issues</a:t>
            </a:r>
          </a:p>
          <a:p>
            <a:pPr lvl="1"/>
            <a:r>
              <a:rPr lang="en-US" dirty="0" smtClean="0"/>
              <a:t>Runtime texturing issues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One other thing:</a:t>
            </a:r>
            <a:endParaRPr lang="en-US" dirty="0"/>
          </a:p>
        </p:txBody>
      </p:sp>
      <p:pic>
        <p:nvPicPr>
          <p:cNvPr id="1027" name="Picture 3" descr="C:\Documents and Settings\Kevyn\Local Settings\Temporary Internet Files\Content.IE5\MGMHGL1H\MCj04325300000[1]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0" y="1447800"/>
            <a:ext cx="762000" cy="523164"/>
          </a:xfrm>
          <a:prstGeom prst="rect">
            <a:avLst/>
          </a:prstGeom>
          <a:noFill/>
        </p:spPr>
      </p:pic>
      <p:pic>
        <p:nvPicPr>
          <p:cNvPr id="5" name="Picture 3" descr="C:\Documents and Settings\Kevyn\Local Settings\Temporary Internet Files\Content.IE5\MGMHGL1H\MCj04325300000[1]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62400" y="1981200"/>
            <a:ext cx="762000" cy="523164"/>
          </a:xfrm>
          <a:prstGeom prst="rect">
            <a:avLst/>
          </a:prstGeom>
          <a:noFill/>
        </p:spPr>
      </p:pic>
      <p:pic>
        <p:nvPicPr>
          <p:cNvPr id="6" name="Picture 3" descr="C:\Documents and Settings\Kevyn\Local Settings\Temporary Internet Files\Content.IE5\MGMHGL1H\MCj04325300000[1]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43400" y="2514600"/>
            <a:ext cx="762000" cy="523164"/>
          </a:xfrm>
          <a:prstGeom prst="rect">
            <a:avLst/>
          </a:prstGeom>
          <a:noFill/>
        </p:spPr>
      </p:pic>
      <p:pic>
        <p:nvPicPr>
          <p:cNvPr id="7" name="Picture 3" descr="C:\Documents and Settings\Kevyn\Local Settings\Temporary Internet Files\Content.IE5\MGMHGL1H\MCj04325300000[1]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24400" y="3048000"/>
            <a:ext cx="762000" cy="52316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Problem Terrain as an island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Wanted to fix ‘floating in space’ look of RTS</a:t>
            </a:r>
          </a:p>
          <a:p>
            <a:pPr lvl="1"/>
            <a:r>
              <a:rPr lang="en-US" dirty="0" smtClean="0"/>
              <a:t>Didn’t have much extra memory footprint</a:t>
            </a:r>
          </a:p>
          <a:p>
            <a:pPr lvl="1"/>
            <a:r>
              <a:rPr lang="en-US" dirty="0" smtClean="0"/>
              <a:t>Needed to be really fast</a:t>
            </a:r>
          </a:p>
          <a:p>
            <a:pPr lvl="1"/>
            <a:r>
              <a:rPr lang="en-US" dirty="0" smtClean="0"/>
              <a:t>Needed to look convincing for FPS views</a:t>
            </a:r>
          </a:p>
          <a:p>
            <a:pPr lvl="1"/>
            <a:r>
              <a:rPr lang="en-US" dirty="0" smtClean="0"/>
              <a:t>Couldn’t increase content creation burden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E:\Publications\GDC 09 Terrain Of Halo Wars\figures\aoe3_wireblend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46844" y="1"/>
            <a:ext cx="9290844" cy="74326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Terrain Skirt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Decided to mirror playable area across map boundaries</a:t>
            </a:r>
          </a:p>
          <a:p>
            <a:r>
              <a:rPr lang="en-US" dirty="0" smtClean="0"/>
              <a:t>Introduced quad nodes that mirrored their respective geometry in the playable area</a:t>
            </a:r>
          </a:p>
          <a:p>
            <a:r>
              <a:rPr lang="en-US" dirty="0" smtClean="0"/>
              <a:t>Used </a:t>
            </a:r>
            <a:r>
              <a:rPr lang="en-US" dirty="0" err="1" smtClean="0"/>
              <a:t>precomputed</a:t>
            </a:r>
            <a:r>
              <a:rPr lang="en-US" dirty="0" smtClean="0"/>
              <a:t> cache texture for texturing</a:t>
            </a:r>
          </a:p>
          <a:p>
            <a:r>
              <a:rPr lang="en-US" dirty="0" smtClean="0"/>
              <a:t>Used lowest LOD patches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 descr="E:\Publications\GDC 09 Terrain Of Halo Wars\figures\figure11a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3050168" y="0"/>
            <a:ext cx="12194168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 descr="E:\Publications\GDC 09 Terrain Of Halo Wars\figures\figure11b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3048000" y="0"/>
            <a:ext cx="12192000" cy="685678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 descr="E:\Publications\GDC 09 Terrain Of Halo Wars\figures\roach_box 01-18 14-44-24 copy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600200" y="-914400"/>
            <a:ext cx="13817601" cy="7772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Take Away points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Height field is no longer de-facto</a:t>
            </a:r>
          </a:p>
          <a:p>
            <a:pPr lvl="1"/>
            <a:r>
              <a:rPr lang="en-US" dirty="0" smtClean="0"/>
              <a:t>Vector field at it’s basic form is easy to implement</a:t>
            </a:r>
          </a:p>
          <a:p>
            <a:r>
              <a:rPr lang="en-US" dirty="0" smtClean="0"/>
              <a:t>Hardware tessellation is future of terrain</a:t>
            </a:r>
          </a:p>
          <a:p>
            <a:pPr lvl="1"/>
            <a:r>
              <a:rPr lang="en-US" dirty="0" smtClean="0"/>
              <a:t>Patch system is perfect fit.</a:t>
            </a:r>
          </a:p>
          <a:p>
            <a:r>
              <a:rPr lang="en-US" dirty="0" smtClean="0"/>
              <a:t>Separation of </a:t>
            </a:r>
            <a:r>
              <a:rPr lang="en-US" dirty="0" err="1" smtClean="0"/>
              <a:t>VisRep</a:t>
            </a:r>
            <a:r>
              <a:rPr lang="en-US" dirty="0" smtClean="0"/>
              <a:t> and </a:t>
            </a:r>
            <a:r>
              <a:rPr lang="en-US" dirty="0" err="1" smtClean="0"/>
              <a:t>SimRep</a:t>
            </a:r>
            <a:r>
              <a:rPr lang="en-US" dirty="0" smtClean="0"/>
              <a:t> is great</a:t>
            </a:r>
          </a:p>
          <a:p>
            <a:pPr lvl="1"/>
            <a:r>
              <a:rPr lang="en-US" dirty="0" smtClean="0"/>
              <a:t>Allows art and programming departments to make decisions that don’t step on each other's feet.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More Take Away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Increased density is a double edged sword</a:t>
            </a:r>
          </a:p>
          <a:p>
            <a:pPr lvl="1"/>
            <a:r>
              <a:rPr lang="en-US" dirty="0" smtClean="0"/>
              <a:t>Make sure you invest in a good decimation technology</a:t>
            </a:r>
          </a:p>
          <a:p>
            <a:endParaRPr lang="en-US" dirty="0" smtClean="0"/>
          </a:p>
          <a:p>
            <a:r>
              <a:rPr lang="en-US" dirty="0" smtClean="0"/>
              <a:t>Innovation takes more than one solution</a:t>
            </a:r>
          </a:p>
          <a:p>
            <a:pPr lvl="1"/>
            <a:r>
              <a:rPr lang="en-US" dirty="0" smtClean="0"/>
              <a:t>Have to attack a multi-headed beast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Who is BONFIRE studios?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New Studio coming out of the closure of Ensemble</a:t>
            </a:r>
          </a:p>
          <a:p>
            <a:endParaRPr lang="en-US" dirty="0" smtClean="0"/>
          </a:p>
          <a:p>
            <a:r>
              <a:rPr lang="en-US" dirty="0" smtClean="0"/>
              <a:t>Approx. 35 employees</a:t>
            </a:r>
          </a:p>
          <a:p>
            <a:pPr lvl="1"/>
            <a:r>
              <a:rPr lang="en-US" dirty="0" smtClean="0"/>
              <a:t>All former ES</a:t>
            </a:r>
          </a:p>
          <a:p>
            <a:pPr lvl="1"/>
            <a:r>
              <a:rPr lang="en-US" dirty="0" smtClean="0"/>
              <a:t>Rolling right off of Halo Wars</a:t>
            </a:r>
          </a:p>
          <a:p>
            <a:endParaRPr lang="en-US" dirty="0" smtClean="0"/>
          </a:p>
          <a:p>
            <a:r>
              <a:rPr lang="en-US" dirty="0" smtClean="0"/>
              <a:t>Currently working on new IP</a:t>
            </a:r>
          </a:p>
          <a:p>
            <a:endParaRPr lang="en-US" dirty="0" smtClean="0"/>
          </a:p>
          <a:p>
            <a:pPr algn="ctr"/>
            <a:r>
              <a:rPr lang="en-US" dirty="0" smtClean="0"/>
              <a:t>www.bonfire-studios.com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type="body" idx="1"/>
          </p:nvPr>
        </p:nvSpPr>
        <p:spPr>
          <a:xfrm>
            <a:off x="609600" y="1066800"/>
            <a:ext cx="7772400" cy="4953000"/>
          </a:xfrm>
        </p:spPr>
        <p:txBody>
          <a:bodyPr>
            <a:normAutofit lnSpcReduction="10000"/>
          </a:bodyPr>
          <a:lstStyle/>
          <a:p>
            <a:pPr algn="ctr">
              <a:buNone/>
            </a:pPr>
            <a:r>
              <a:rPr lang="en-US" sz="3600" b="1" u="sng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</a:rPr>
              <a:t>Contributors</a:t>
            </a:r>
          </a:p>
          <a:p>
            <a:pPr algn="ctr">
              <a:buNone/>
            </a:pPr>
            <a:r>
              <a:rPr lang="en-US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</a:rPr>
              <a:t>Andrew Foster, Rich </a:t>
            </a:r>
            <a:r>
              <a:rPr lang="en-US" sz="36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</a:rPr>
              <a:t>Geldreich</a:t>
            </a:r>
            <a:endParaRPr lang="en-US" sz="36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</a:endParaRPr>
          </a:p>
          <a:p>
            <a:pPr algn="ctr">
              <a:buNone/>
            </a:pPr>
            <a:r>
              <a:rPr lang="en-US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</a:rPr>
              <a:t>Sergio </a:t>
            </a:r>
            <a:r>
              <a:rPr lang="en-US" sz="36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</a:rPr>
              <a:t>Tacconi</a:t>
            </a:r>
            <a:r>
              <a:rPr lang="en-US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</a:rPr>
              <a:t>, Scott </a:t>
            </a:r>
            <a:r>
              <a:rPr lang="en-US" sz="36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</a:rPr>
              <a:t>Winsett</a:t>
            </a:r>
            <a:endParaRPr lang="en-US" sz="36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</a:endParaRPr>
          </a:p>
          <a:p>
            <a:pPr lvl="1" algn="ctr">
              <a:buNone/>
            </a:pPr>
            <a:endParaRPr lang="en-US" sz="36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</a:endParaRPr>
          </a:p>
          <a:p>
            <a:pPr lvl="1" algn="ctr">
              <a:buNone/>
            </a:pPr>
            <a:r>
              <a:rPr lang="en-US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</a:rPr>
              <a:t>coltm@bonfire-studios.com</a:t>
            </a:r>
          </a:p>
          <a:p>
            <a:pPr lvl="1" algn="ctr"/>
            <a:endParaRPr lang="en-US" sz="36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</a:endParaRPr>
          </a:p>
          <a:p>
            <a:pPr lvl="1" algn="ctr"/>
            <a:r>
              <a:rPr lang="en-US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</a:rPr>
              <a:t>www.bonfire-studios.com for more slides and videos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286000" y="0"/>
            <a:ext cx="451431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THANK YOU!!</a:t>
            </a:r>
            <a:endParaRPr lang="en-US" sz="60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EXTRA SLIDES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Problem Editing Terrain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Editor on PC, Game on 360</a:t>
            </a:r>
          </a:p>
          <a:p>
            <a:pPr lvl="1"/>
            <a:r>
              <a:rPr lang="en-US" dirty="0" smtClean="0"/>
              <a:t>Needed a robust streaming &amp; reload pipeline</a:t>
            </a:r>
          </a:p>
          <a:p>
            <a:r>
              <a:rPr lang="en-US" dirty="0" smtClean="0"/>
              <a:t>Editor written in C#</a:t>
            </a:r>
          </a:p>
          <a:p>
            <a:pPr lvl="1"/>
            <a:r>
              <a:rPr lang="en-US" dirty="0" smtClean="0"/>
              <a:t>You should do this for your tools. </a:t>
            </a:r>
          </a:p>
          <a:p>
            <a:r>
              <a:rPr lang="en-US" dirty="0" smtClean="0"/>
              <a:t>Rendering pipelines duplicated</a:t>
            </a:r>
          </a:p>
          <a:p>
            <a:pPr lvl="1"/>
            <a:r>
              <a:rPr lang="en-US" dirty="0" smtClean="0"/>
              <a:t>Written using Managed DirectX</a:t>
            </a:r>
          </a:p>
          <a:p>
            <a:pPr lvl="2"/>
            <a:r>
              <a:rPr lang="en-US" dirty="0" smtClean="0"/>
              <a:t>This sucks and no one should ever do it.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New Terrain Specs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762001"/>
            <a:ext cx="8839200" cy="5287963"/>
          </a:xfrm>
        </p:spPr>
        <p:txBody>
          <a:bodyPr>
            <a:noAutofit/>
          </a:bodyPr>
          <a:lstStyle/>
          <a:p>
            <a:r>
              <a:rPr lang="en-US" dirty="0" smtClean="0"/>
              <a:t>Remove Cliff pieces</a:t>
            </a:r>
          </a:p>
          <a:p>
            <a:pPr lvl="1"/>
            <a:r>
              <a:rPr lang="en-US" sz="3600" dirty="0" smtClean="0"/>
              <a:t>Awkward in authoring and memory footprint</a:t>
            </a:r>
          </a:p>
          <a:p>
            <a:r>
              <a:rPr lang="en-US" dirty="0" smtClean="0"/>
              <a:t>Increase overall terrain to 8x resolution</a:t>
            </a:r>
          </a:p>
          <a:p>
            <a:pPr lvl="1"/>
            <a:r>
              <a:rPr lang="en-US" sz="3600" dirty="0" smtClean="0"/>
              <a:t>Matches terrain cliffs resolution</a:t>
            </a:r>
          </a:p>
          <a:p>
            <a:r>
              <a:rPr lang="en-US" dirty="0" smtClean="0"/>
              <a:t>Allow full vector-field displacement (XYZ)</a:t>
            </a:r>
          </a:p>
          <a:p>
            <a:pPr lvl="1"/>
            <a:r>
              <a:rPr lang="en-US" sz="3600" dirty="0" smtClean="0"/>
              <a:t>Overhangs / vertical faces w/o needing the cliff system</a:t>
            </a:r>
            <a:endParaRPr lang="en-US" sz="3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Vertex Editing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Density increase forced editor to resemble systems like MUDBOX, ZBRUSH</a:t>
            </a:r>
          </a:p>
          <a:p>
            <a:pPr lvl="1"/>
            <a:r>
              <a:rPr lang="en-US" dirty="0" smtClean="0"/>
              <a:t>Full XYZ displacement needed very similar tools</a:t>
            </a:r>
          </a:p>
          <a:p>
            <a:endParaRPr lang="en-US" dirty="0" smtClean="0"/>
          </a:p>
          <a:p>
            <a:r>
              <a:rPr lang="en-US" dirty="0" smtClean="0"/>
              <a:t>Selection system allowed mass editing</a:t>
            </a:r>
          </a:p>
          <a:p>
            <a:pPr lvl="1"/>
            <a:r>
              <a:rPr lang="en-US" dirty="0" smtClean="0"/>
              <a:t>Also allowed introduction of widgets similar to 3DSM and other packages.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Development\Code\Ensemble\Halo Wars\Dev Pics\Editor Features\vtw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1676400"/>
            <a:ext cx="15697201" cy="4343400"/>
          </a:xfrm>
          <a:prstGeom prst="rect">
            <a:avLst/>
          </a:prstGeom>
          <a:noFill/>
        </p:spPr>
      </p:pic>
      <p:pic>
        <p:nvPicPr>
          <p:cNvPr id="5" name="Picture 2" descr="G:\Development\Code\Ensemble\Halo Wars\Dev Pics\Editor Features\vtw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7010400" y="1676400"/>
            <a:ext cx="15697201" cy="4343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Filters &amp; Erosion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85800"/>
            <a:ext cx="8229600" cy="5410200"/>
          </a:xfrm>
        </p:spPr>
        <p:txBody>
          <a:bodyPr>
            <a:normAutofit/>
          </a:bodyPr>
          <a:lstStyle/>
          <a:p>
            <a:r>
              <a:rPr lang="en-US" dirty="0" smtClean="0"/>
              <a:t>Added Filter set to help with terrain features</a:t>
            </a:r>
          </a:p>
          <a:p>
            <a:r>
              <a:rPr lang="en-US" dirty="0" smtClean="0"/>
              <a:t>Standard filters:</a:t>
            </a:r>
          </a:p>
          <a:p>
            <a:pPr lvl="1"/>
            <a:r>
              <a:rPr lang="en-US" dirty="0" err="1" smtClean="0"/>
              <a:t>fBm</a:t>
            </a:r>
            <a:r>
              <a:rPr lang="en-US" dirty="0" smtClean="0"/>
              <a:t>, </a:t>
            </a:r>
            <a:r>
              <a:rPr lang="en-US" dirty="0" err="1" smtClean="0"/>
              <a:t>Perlin</a:t>
            </a:r>
            <a:r>
              <a:rPr lang="en-US" dirty="0" smtClean="0"/>
              <a:t>, Smoothing, plateau</a:t>
            </a:r>
          </a:p>
          <a:p>
            <a:endParaRPr lang="en-US" dirty="0" smtClean="0"/>
          </a:p>
          <a:p>
            <a:r>
              <a:rPr lang="en-US" dirty="0" smtClean="0"/>
              <a:t>Standard noise filters weren’t enough</a:t>
            </a:r>
          </a:p>
          <a:p>
            <a:pPr lvl="1"/>
            <a:r>
              <a:rPr lang="en-US" dirty="0" smtClean="0"/>
              <a:t>Needed more realistic generation of terrain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Hydraulic Erosion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Terrain visuals 100% created by erosion </a:t>
            </a:r>
          </a:p>
          <a:p>
            <a:r>
              <a:rPr lang="en-US" dirty="0" smtClean="0"/>
              <a:t>Added Hydraulic Erosion system</a:t>
            </a:r>
          </a:p>
          <a:p>
            <a:pPr lvl="1"/>
            <a:r>
              <a:rPr lang="en-US" dirty="0" smtClean="0"/>
              <a:t>Trace millions of rain drops through the terrain, and move dirt with them</a:t>
            </a:r>
          </a:p>
          <a:p>
            <a:pPr lvl="1"/>
            <a:r>
              <a:rPr lang="en-US" dirty="0" smtClean="0"/>
              <a:t>Allow masking system to define used / unused areas</a:t>
            </a:r>
          </a:p>
          <a:p>
            <a:pPr lvl="1"/>
            <a:r>
              <a:rPr lang="en-US" dirty="0" smtClean="0"/>
              <a:t>Allow erosion to effect masking for texturing</a:t>
            </a:r>
          </a:p>
          <a:p>
            <a:pPr lvl="1"/>
            <a:r>
              <a:rPr lang="en-US" dirty="0" smtClean="0"/>
              <a:t>Multi-threaded for speed</a:t>
            </a:r>
          </a:p>
          <a:p>
            <a:r>
              <a:rPr lang="en-US" dirty="0" smtClean="0"/>
              <a:t>On average, erosion took ~2-3 seconds for a whole map.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:\Publications\finished\GDC 09 Terrain Of Halo Wars\pictures\hydroErosion2007\0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124200" y="0"/>
            <a:ext cx="1322024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 descr="E:\Publications\finished\GDC 09 Terrain Of Halo Wars\pictures\hydroErosion2007\0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200400" y="-20003"/>
            <a:ext cx="13258801" cy="687800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9" name="Picture 3" descr="E:\Publications\finished\GDC 09 Terrain Of Halo Wars\figures\he0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30326" y="609600"/>
            <a:ext cx="9457569" cy="552971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 descr="E:\Publications\finished\GDC 09 Terrain Of Halo Wars\figures\he0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80999" y="609599"/>
            <a:ext cx="9525000" cy="556914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 descr="G:\Development\Code\Ensemble\Halo Wars\Dev Pics\TerrainFilters\hydroErosion2007\roach_box 01-31 13-13-3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838200" y="0"/>
            <a:ext cx="10837334" cy="6096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dirty="0" smtClean="0"/>
              <a:t>Texture Editing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Requests by artists early on:</a:t>
            </a:r>
          </a:p>
          <a:p>
            <a:pPr lvl="1"/>
            <a:r>
              <a:rPr lang="en-US" dirty="0" smtClean="0"/>
              <a:t>Increased alpha resolution</a:t>
            </a:r>
          </a:p>
          <a:p>
            <a:pPr lvl="1"/>
            <a:r>
              <a:rPr lang="en-US" dirty="0" smtClean="0"/>
              <a:t>Layers concept</a:t>
            </a:r>
          </a:p>
          <a:p>
            <a:pPr lvl="1"/>
            <a:r>
              <a:rPr lang="en-US" dirty="0" smtClean="0"/>
              <a:t>Masking</a:t>
            </a:r>
          </a:p>
          <a:p>
            <a:pPr lvl="1"/>
            <a:r>
              <a:rPr lang="en-US" dirty="0" smtClean="0"/>
              <a:t>Extra channels</a:t>
            </a:r>
          </a:p>
          <a:p>
            <a:r>
              <a:rPr lang="en-US" dirty="0" smtClean="0"/>
              <a:t>Masking and layers forced texture editing to mimic Photoshop</a:t>
            </a:r>
          </a:p>
          <a:p>
            <a:endParaRPr lang="en-US" dirty="0" smtClean="0"/>
          </a:p>
          <a:p>
            <a:r>
              <a:rPr lang="en-US" dirty="0" smtClean="0"/>
              <a:t>Allowed texture-swapping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 descr="E:\Publications\GDC 09 Terrain Of Halo Wars\figures\aoe3_wireblend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46844" y="1"/>
            <a:ext cx="9290844" cy="74326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DEMO?</a:t>
            </a:r>
            <a:endParaRPr lang="en-US" dirty="0"/>
          </a:p>
        </p:txBody>
      </p:sp>
      <p:pic>
        <p:nvPicPr>
          <p:cNvPr id="9218" name="Picture 2" descr="E:\Publications\GDC 09 Terrain Of Halo Wars\pictures\image001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09600"/>
            <a:ext cx="9144000" cy="55605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50" name="Picture 2" descr="E:\Publications\GDC 09 Terrain Of Halo Wars\figures\bloodGulch_full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524000" y="0"/>
            <a:ext cx="12191999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074" name="Picture 2" descr="E:\Publications\GDC 09 Terrain Of Halo Wars\figures\bloodGultch_wire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524000" y="0"/>
            <a:ext cx="12192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770</TotalTime>
  <Words>1355</Words>
  <Application>Microsoft Office PowerPoint</Application>
  <PresentationFormat>On-screen Show (4:3)</PresentationFormat>
  <Paragraphs>316</Paragraphs>
  <Slides>70</Slides>
  <Notes>44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70</vt:i4>
      </vt:variant>
    </vt:vector>
  </HeadingPairs>
  <TitlesOfParts>
    <vt:vector size="71" baseType="lpstr">
      <vt:lpstr>Office Theme</vt:lpstr>
      <vt:lpstr>Slide 1</vt:lpstr>
      <vt:lpstr>Halo Wars :  The Terrain Of Next Gen</vt:lpstr>
      <vt:lpstr>How It Started</vt:lpstr>
      <vt:lpstr>Why New Terrain?</vt:lpstr>
      <vt:lpstr>Slide 5</vt:lpstr>
      <vt:lpstr>New Terrain Specs</vt:lpstr>
      <vt:lpstr>Slide 7</vt:lpstr>
      <vt:lpstr>Slide 8</vt:lpstr>
      <vt:lpstr>Slide 9</vt:lpstr>
      <vt:lpstr>Height Field Setup</vt:lpstr>
      <vt:lpstr>Vector Field Setup</vt:lpstr>
      <vt:lpstr>Slide 12</vt:lpstr>
      <vt:lpstr>Slide 13</vt:lpstr>
      <vt:lpstr>Mo’ Money = Mo’ Problems</vt:lpstr>
      <vt:lpstr>Problem - Memory</vt:lpstr>
      <vt:lpstr>Compression : Round 1</vt:lpstr>
      <vt:lpstr>Compression-ish?</vt:lpstr>
      <vt:lpstr>Compression : Round 2</vt:lpstr>
      <vt:lpstr>Slide 19</vt:lpstr>
      <vt:lpstr>Target Problems</vt:lpstr>
      <vt:lpstr>Problem - LOD</vt:lpstr>
      <vt:lpstr>LOD Round 1 : GeoMipMap</vt:lpstr>
      <vt:lpstr>Slide 23</vt:lpstr>
      <vt:lpstr>LOD Round 2 : RQT</vt:lpstr>
      <vt:lpstr>Slide 25</vt:lpstr>
      <vt:lpstr>LOD Round 3: Hardware</vt:lpstr>
      <vt:lpstr>Slide 27</vt:lpstr>
      <vt:lpstr>Slide 28</vt:lpstr>
      <vt:lpstr>Slide 29</vt:lpstr>
      <vt:lpstr>Target Problems</vt:lpstr>
      <vt:lpstr>Problem Sim interaction</vt:lpstr>
      <vt:lpstr>VisRep™ and SimRep™ split</vt:lpstr>
      <vt:lpstr>Generating the SimRep™</vt:lpstr>
      <vt:lpstr>Mesh insertion</vt:lpstr>
      <vt:lpstr>Slide 35</vt:lpstr>
      <vt:lpstr>Slide 36</vt:lpstr>
      <vt:lpstr>Slide 37</vt:lpstr>
      <vt:lpstr>Slide 38</vt:lpstr>
      <vt:lpstr>Target Problems</vt:lpstr>
      <vt:lpstr>Problem - Texturing</vt:lpstr>
      <vt:lpstr>Slide 41</vt:lpstr>
      <vt:lpstr>Slide 42</vt:lpstr>
      <vt:lpstr>Problem : Texturing</vt:lpstr>
      <vt:lpstr>Virtual Textures Pages</vt:lpstr>
      <vt:lpstr>Texture Cache</vt:lpstr>
      <vt:lpstr>Slide 46</vt:lpstr>
      <vt:lpstr>Composinator 8000</vt:lpstr>
      <vt:lpstr>Target Problems</vt:lpstr>
      <vt:lpstr>Problem Terrain as an island</vt:lpstr>
      <vt:lpstr>Terrain Skirt</vt:lpstr>
      <vt:lpstr>Slide 51</vt:lpstr>
      <vt:lpstr>Slide 52</vt:lpstr>
      <vt:lpstr>Slide 53</vt:lpstr>
      <vt:lpstr>Take Away points</vt:lpstr>
      <vt:lpstr>More Take Away</vt:lpstr>
      <vt:lpstr>Who is BONFIRE studios?</vt:lpstr>
      <vt:lpstr>Slide 57</vt:lpstr>
      <vt:lpstr>EXTRA SLIDES</vt:lpstr>
      <vt:lpstr>Problem Editing Terrain</vt:lpstr>
      <vt:lpstr>Vertex Editing</vt:lpstr>
      <vt:lpstr>Slide 61</vt:lpstr>
      <vt:lpstr>Filters &amp; Erosion</vt:lpstr>
      <vt:lpstr>Hydraulic Erosion</vt:lpstr>
      <vt:lpstr>Slide 64</vt:lpstr>
      <vt:lpstr>Slide 65</vt:lpstr>
      <vt:lpstr>Slide 66</vt:lpstr>
      <vt:lpstr>Slide 67</vt:lpstr>
      <vt:lpstr>Slide 68</vt:lpstr>
      <vt:lpstr>Texture Editing</vt:lpstr>
      <vt:lpstr>DEMO?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Halo Wars :  The Terrain Of Next Gen</dc:title>
  <dc:creator/>
  <cp:lastModifiedBy>Roach</cp:lastModifiedBy>
  <cp:revision>154</cp:revision>
  <dcterms:created xsi:type="dcterms:W3CDTF">2006-08-16T00:00:00Z</dcterms:created>
  <dcterms:modified xsi:type="dcterms:W3CDTF">2009-03-11T04:52:14Z</dcterms:modified>
</cp:coreProperties>
</file>